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9" autoAdjust="0"/>
    <p:restoredTop sz="94660"/>
  </p:normalViewPr>
  <p:slideViewPr>
    <p:cSldViewPr snapToGrid="0">
      <p:cViewPr varScale="1">
        <p:scale>
          <a:sx n="41" d="100"/>
          <a:sy n="41" d="100"/>
        </p:scale>
        <p:origin x="-120" y="-6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12/15/2015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dvardmunch.org/the-scream.j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Journal</a:t>
            </a:r>
            <a:endParaRPr lang="en-US" dirty="0"/>
          </a:p>
        </p:txBody>
      </p:sp>
      <p:sp>
        <p:nvSpPr>
          <p:cNvPr id="3" name="Subtitle 2"/>
          <p:cNvSpPr>
            <a:spLocks noGrp="1"/>
          </p:cNvSpPr>
          <p:nvPr>
            <p:ph type="subTitle" idx="1"/>
          </p:nvPr>
        </p:nvSpPr>
        <p:spPr/>
        <p:txBody>
          <a:bodyPr/>
          <a:lstStyle/>
          <a:p>
            <a:r>
              <a:rPr lang="en-US" dirty="0" smtClean="0"/>
              <a:t>GRADE EIGHT</a:t>
            </a:r>
            <a:endParaRPr lang="en-US" dirty="0"/>
          </a:p>
        </p:txBody>
      </p:sp>
    </p:spTree>
    <p:extLst>
      <p:ext uri="{BB962C8B-B14F-4D97-AF65-F5344CB8AC3E}">
        <p14:creationId xmlns="" xmlns:p14="http://schemas.microsoft.com/office/powerpoint/2010/main" val="307637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Journal # </a:t>
            </a:r>
            <a:r>
              <a:rPr lang="en-US" dirty="0" smtClean="0"/>
              <a:t>9</a:t>
            </a:r>
            <a:r>
              <a:rPr lang="en-US" dirty="0"/>
              <a:t/>
            </a:r>
            <a:br>
              <a:rPr lang="en-US" dirty="0"/>
            </a:br>
            <a:r>
              <a:rPr lang="en-US" dirty="0"/>
              <a:t>The Outsiders edition!</a:t>
            </a:r>
          </a:p>
        </p:txBody>
      </p:sp>
      <p:sp>
        <p:nvSpPr>
          <p:cNvPr id="4" name="Content Placeholder 2"/>
          <p:cNvSpPr txBox="1">
            <a:spLocks/>
          </p:cNvSpPr>
          <p:nvPr/>
        </p:nvSpPr>
        <p:spPr>
          <a:xfrm>
            <a:off x="1295402" y="2390102"/>
            <a:ext cx="9601196" cy="248265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2800" dirty="0" smtClean="0"/>
              <a:t>In a WELL-DEVELOPED paragraph, answer the following questions:</a:t>
            </a:r>
          </a:p>
          <a:p>
            <a:pPr marL="0" indent="0">
              <a:buFont typeface="Arial"/>
              <a:buNone/>
            </a:pPr>
            <a:endParaRPr lang="en-US" sz="2800" dirty="0" smtClean="0"/>
          </a:p>
          <a:p>
            <a:r>
              <a:rPr lang="en-US" sz="2800" dirty="0"/>
              <a:t>With what social group does </a:t>
            </a:r>
            <a:r>
              <a:rPr lang="en-US" sz="2800" dirty="0" err="1"/>
              <a:t>Ponyboy</a:t>
            </a:r>
            <a:r>
              <a:rPr lang="en-US" sz="2800" dirty="0"/>
              <a:t> identify himself from the first paragraph of the book?  How is he like the others in his group?  How is he different from his peer group</a:t>
            </a:r>
            <a:r>
              <a:rPr lang="en-US" sz="2800" dirty="0" smtClean="0"/>
              <a:t>? How are you like the others in your group (from Journal #8)? How are you different from your peer group?</a:t>
            </a:r>
            <a:endParaRPr lang="en-US" sz="2800" dirty="0"/>
          </a:p>
        </p:txBody>
      </p:sp>
    </p:spTree>
    <p:extLst>
      <p:ext uri="{BB962C8B-B14F-4D97-AF65-F5344CB8AC3E}">
        <p14:creationId xmlns="" xmlns:p14="http://schemas.microsoft.com/office/powerpoint/2010/main" val="2339996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Journal # </a:t>
            </a:r>
            <a:r>
              <a:rPr lang="en-US" dirty="0" smtClean="0"/>
              <a:t>10</a:t>
            </a:r>
            <a:r>
              <a:rPr lang="en-US" dirty="0"/>
              <a:t/>
            </a:r>
            <a:br>
              <a:rPr lang="en-US" dirty="0"/>
            </a:br>
            <a:r>
              <a:rPr lang="en-US" dirty="0"/>
              <a:t>The Outsiders edition!</a:t>
            </a:r>
          </a:p>
        </p:txBody>
      </p:sp>
      <p:sp>
        <p:nvSpPr>
          <p:cNvPr id="4" name="Content Placeholder 2"/>
          <p:cNvSpPr txBox="1">
            <a:spLocks/>
          </p:cNvSpPr>
          <p:nvPr/>
        </p:nvSpPr>
        <p:spPr>
          <a:xfrm>
            <a:off x="1295402" y="2836911"/>
            <a:ext cx="9601196" cy="2482659"/>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smtClean="0"/>
              <a:t>In a WELL-DEVELOPED paragraph, answer the following questions:</a:t>
            </a:r>
          </a:p>
          <a:p>
            <a:pPr marL="0" indent="0">
              <a:buFont typeface="Arial"/>
              <a:buNone/>
            </a:pPr>
            <a:endParaRPr lang="en-US" dirty="0" smtClean="0"/>
          </a:p>
          <a:p>
            <a:r>
              <a:rPr lang="en-US" dirty="0" smtClean="0"/>
              <a:t>Even though they are a fairly close family, </a:t>
            </a:r>
            <a:r>
              <a:rPr lang="en-US" dirty="0" err="1" smtClean="0"/>
              <a:t>Ponyboy</a:t>
            </a:r>
            <a:r>
              <a:rPr lang="en-US" dirty="0" smtClean="0"/>
              <a:t> has a different relationship with each of his two brothers. What is your family like? Do you get along with all your family members? Talk about the family member that you get along with the most. Why do you think that is?</a:t>
            </a:r>
            <a:endParaRPr lang="en-US" dirty="0"/>
          </a:p>
        </p:txBody>
      </p:sp>
    </p:spTree>
    <p:extLst>
      <p:ext uri="{BB962C8B-B14F-4D97-AF65-F5344CB8AC3E}">
        <p14:creationId xmlns="" xmlns:p14="http://schemas.microsoft.com/office/powerpoint/2010/main" val="1862221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Journal # </a:t>
            </a:r>
            <a:r>
              <a:rPr lang="en-US" dirty="0" smtClean="0"/>
              <a:t>11</a:t>
            </a:r>
            <a:r>
              <a:rPr lang="en-US" dirty="0"/>
              <a:t/>
            </a:r>
            <a:br>
              <a:rPr lang="en-US" dirty="0"/>
            </a:br>
            <a:r>
              <a:rPr lang="en-US" dirty="0"/>
              <a:t>The Outsiders edition!</a:t>
            </a:r>
          </a:p>
        </p:txBody>
      </p:sp>
      <p:sp>
        <p:nvSpPr>
          <p:cNvPr id="4" name="Content Placeholder 2"/>
          <p:cNvSpPr txBox="1">
            <a:spLocks/>
          </p:cNvSpPr>
          <p:nvPr/>
        </p:nvSpPr>
        <p:spPr>
          <a:xfrm>
            <a:off x="819914" y="2580879"/>
            <a:ext cx="8013190" cy="3562013"/>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smtClean="0"/>
              <a:t>In a WELL-DEVELOPED paragraph, answer the following questions:</a:t>
            </a:r>
          </a:p>
          <a:p>
            <a:pPr marL="0" indent="0">
              <a:buNone/>
            </a:pPr>
            <a:r>
              <a:rPr lang="en-CA" dirty="0"/>
              <a:t>In Chapter 5, </a:t>
            </a:r>
            <a:r>
              <a:rPr lang="en-CA" dirty="0" err="1"/>
              <a:t>Ponyboy</a:t>
            </a:r>
            <a:r>
              <a:rPr lang="en-CA" dirty="0"/>
              <a:t> recites Robert Frost’s poem “Nothing Gold Can Stay.” </a:t>
            </a:r>
            <a:endParaRPr lang="en-CA" dirty="0" smtClean="0"/>
          </a:p>
          <a:p>
            <a:r>
              <a:rPr lang="en-CA" dirty="0" smtClean="0"/>
              <a:t>Discuss </a:t>
            </a:r>
            <a:r>
              <a:rPr lang="en-CA" dirty="0"/>
              <a:t>what you think the poem means.  You can go line by line or refer to certain lines in your interpretation.  The poem also has a lot of meaning personally for Pony and Johnny.   Discuss how the poem applies to their lives and the lives of the rest of the Greasers. </a:t>
            </a:r>
            <a:endParaRPr lang="en-US" dirty="0"/>
          </a:p>
        </p:txBody>
      </p:sp>
      <p:sp>
        <p:nvSpPr>
          <p:cNvPr id="5" name="TextBox 4"/>
          <p:cNvSpPr txBox="1"/>
          <p:nvPr/>
        </p:nvSpPr>
        <p:spPr>
          <a:xfrm>
            <a:off x="8649499" y="710408"/>
            <a:ext cx="2889504" cy="2554545"/>
          </a:xfrm>
          <a:prstGeom prst="rect">
            <a:avLst/>
          </a:prstGeom>
          <a:solidFill>
            <a:schemeClr val="bg1"/>
          </a:solidFill>
        </p:spPr>
        <p:txBody>
          <a:bodyPr wrap="square" rtlCol="0">
            <a:spAutoFit/>
          </a:bodyPr>
          <a:lstStyle/>
          <a:p>
            <a:pPr algn="ctr"/>
            <a:r>
              <a:rPr lang="en-CA" sz="2000" dirty="0"/>
              <a:t>Nature’s first green is gold,</a:t>
            </a:r>
          </a:p>
          <a:p>
            <a:pPr algn="ctr"/>
            <a:r>
              <a:rPr lang="en-CA" sz="2000" dirty="0"/>
              <a:t>Her hardest hue to hold.</a:t>
            </a:r>
          </a:p>
          <a:p>
            <a:pPr algn="ctr"/>
            <a:r>
              <a:rPr lang="en-CA" sz="2000" dirty="0"/>
              <a:t>Her early leaf’s a flower;</a:t>
            </a:r>
          </a:p>
          <a:p>
            <a:pPr algn="ctr"/>
            <a:r>
              <a:rPr lang="en-CA" sz="2000" dirty="0"/>
              <a:t>But only so an hour.</a:t>
            </a:r>
          </a:p>
          <a:p>
            <a:pPr algn="ctr"/>
            <a:r>
              <a:rPr lang="en-CA" sz="2000" dirty="0"/>
              <a:t>Then leaf subsides to leaf.</a:t>
            </a:r>
          </a:p>
          <a:p>
            <a:pPr algn="ctr"/>
            <a:r>
              <a:rPr lang="en-CA" sz="2000" dirty="0"/>
              <a:t>So Eden sank to grief,</a:t>
            </a:r>
          </a:p>
          <a:p>
            <a:pPr algn="ctr"/>
            <a:r>
              <a:rPr lang="en-CA" sz="2000" dirty="0"/>
              <a:t>So dawn goes down to day.</a:t>
            </a:r>
          </a:p>
          <a:p>
            <a:pPr algn="ctr"/>
            <a:r>
              <a:rPr lang="en-CA" sz="2000" dirty="0"/>
              <a:t>Nothing gold can stay.</a:t>
            </a:r>
          </a:p>
        </p:txBody>
      </p:sp>
    </p:spTree>
    <p:extLst>
      <p:ext uri="{BB962C8B-B14F-4D97-AF65-F5344CB8AC3E}">
        <p14:creationId xmlns="" xmlns:p14="http://schemas.microsoft.com/office/powerpoint/2010/main" val="3785970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#1</a:t>
            </a:r>
            <a:endParaRPr lang="en-US" dirty="0"/>
          </a:p>
        </p:txBody>
      </p:sp>
      <p:sp>
        <p:nvSpPr>
          <p:cNvPr id="3" name="Content Placeholder 2"/>
          <p:cNvSpPr>
            <a:spLocks noGrp="1"/>
          </p:cNvSpPr>
          <p:nvPr>
            <p:ph idx="1"/>
          </p:nvPr>
        </p:nvSpPr>
        <p:spPr/>
        <p:txBody>
          <a:bodyPr/>
          <a:lstStyle/>
          <a:p>
            <a:pPr marL="0" indent="0">
              <a:buNone/>
            </a:pPr>
            <a:r>
              <a:rPr lang="en-US" sz="4800" i="1" dirty="0"/>
              <a:t>Write how you feel about the 9/11 attacks on the World trade Center.</a:t>
            </a:r>
          </a:p>
          <a:p>
            <a:endParaRPr lang="en-US" dirty="0"/>
          </a:p>
        </p:txBody>
      </p:sp>
    </p:spTree>
    <p:extLst>
      <p:ext uri="{BB962C8B-B14F-4D97-AF65-F5344CB8AC3E}">
        <p14:creationId xmlns="" xmlns:p14="http://schemas.microsoft.com/office/powerpoint/2010/main" val="69145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#2</a:t>
            </a:r>
            <a:endParaRPr lang="en-US" dirty="0"/>
          </a:p>
        </p:txBody>
      </p:sp>
      <p:sp>
        <p:nvSpPr>
          <p:cNvPr id="3" name="Content Placeholder 2"/>
          <p:cNvSpPr>
            <a:spLocks noGrp="1"/>
          </p:cNvSpPr>
          <p:nvPr>
            <p:ph idx="1"/>
          </p:nvPr>
        </p:nvSpPr>
        <p:spPr/>
        <p:txBody>
          <a:bodyPr/>
          <a:lstStyle/>
          <a:p>
            <a:pPr marL="0" lvl="0" indent="0">
              <a:buNone/>
            </a:pPr>
            <a:r>
              <a:rPr lang="en-US" sz="4800" i="1" dirty="0"/>
              <a:t>To me a global citizen is….</a:t>
            </a:r>
            <a:endParaRPr lang="en-US" sz="4800" dirty="0"/>
          </a:p>
          <a:p>
            <a:endParaRPr lang="en-US" dirty="0"/>
          </a:p>
        </p:txBody>
      </p:sp>
    </p:spTree>
    <p:extLst>
      <p:ext uri="{BB962C8B-B14F-4D97-AF65-F5344CB8AC3E}">
        <p14:creationId xmlns="" xmlns:p14="http://schemas.microsoft.com/office/powerpoint/2010/main" val="379901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#3</a:t>
            </a:r>
            <a:endParaRPr lang="en-US" dirty="0"/>
          </a:p>
        </p:txBody>
      </p:sp>
      <p:sp>
        <p:nvSpPr>
          <p:cNvPr id="3" name="Content Placeholder 2"/>
          <p:cNvSpPr>
            <a:spLocks noGrp="1"/>
          </p:cNvSpPr>
          <p:nvPr>
            <p:ph idx="1"/>
          </p:nvPr>
        </p:nvSpPr>
        <p:spPr/>
        <p:txBody>
          <a:bodyPr/>
          <a:lstStyle/>
          <a:p>
            <a:pPr marL="0" lvl="0" indent="0">
              <a:buNone/>
            </a:pPr>
            <a:r>
              <a:rPr lang="en-US" sz="4800" i="1" dirty="0"/>
              <a:t>To make a positive difference in the world, I (you) can…</a:t>
            </a:r>
            <a:endParaRPr lang="en-US" sz="4800" dirty="0"/>
          </a:p>
          <a:p>
            <a:endParaRPr lang="en-US" dirty="0"/>
          </a:p>
        </p:txBody>
      </p:sp>
    </p:spTree>
    <p:extLst>
      <p:ext uri="{BB962C8B-B14F-4D97-AF65-F5344CB8AC3E}">
        <p14:creationId xmlns="" xmlns:p14="http://schemas.microsoft.com/office/powerpoint/2010/main" val="1374622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#4</a:t>
            </a:r>
            <a:endParaRPr lang="en-US" dirty="0"/>
          </a:p>
        </p:txBody>
      </p:sp>
      <p:sp>
        <p:nvSpPr>
          <p:cNvPr id="3" name="Content Placeholder 2"/>
          <p:cNvSpPr>
            <a:spLocks noGrp="1"/>
          </p:cNvSpPr>
          <p:nvPr>
            <p:ph idx="1"/>
          </p:nvPr>
        </p:nvSpPr>
        <p:spPr/>
        <p:txBody>
          <a:bodyPr>
            <a:normAutofit/>
          </a:bodyPr>
          <a:lstStyle/>
          <a:p>
            <a:pPr marL="0" lvl="0" indent="0">
              <a:buNone/>
            </a:pPr>
            <a:r>
              <a:rPr lang="en-US" sz="4800" i="1" dirty="0" smtClean="0"/>
              <a:t>“</a:t>
            </a:r>
            <a:r>
              <a:rPr lang="en-US" sz="4800" i="1" dirty="0"/>
              <a:t>Is the world here to help you or are you here to help the world?” What does this quote mean to you? How does it apply to your life?</a:t>
            </a:r>
            <a:endParaRPr lang="en-US" sz="4800" dirty="0"/>
          </a:p>
          <a:p>
            <a:pPr marL="0" indent="0">
              <a:buNone/>
            </a:pPr>
            <a:endParaRPr lang="en-US" dirty="0"/>
          </a:p>
        </p:txBody>
      </p:sp>
    </p:spTree>
    <p:extLst>
      <p:ext uri="{BB962C8B-B14F-4D97-AF65-F5344CB8AC3E}">
        <p14:creationId xmlns="" xmlns:p14="http://schemas.microsoft.com/office/powerpoint/2010/main" val="135845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#5</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sz="3500" i="1" dirty="0"/>
              <a:t>Consider the two videos, “If the World Were a Village of 100” and “the Miniature Earth”. What is the message in each…are they the same or different?  Consider the visual literacy of both videos….How are they different? How are they similar? In your opinion, which one is better? Explain your answer using visual Literacy concepts.</a:t>
            </a:r>
            <a:endParaRPr lang="en-US" sz="3500" dirty="0"/>
          </a:p>
          <a:p>
            <a:pPr marL="0" indent="0">
              <a:buNone/>
            </a:pPr>
            <a:endParaRPr lang="en-US" dirty="0"/>
          </a:p>
        </p:txBody>
      </p:sp>
    </p:spTree>
    <p:extLst>
      <p:ext uri="{BB962C8B-B14F-4D97-AF65-F5344CB8AC3E}">
        <p14:creationId xmlns="" xmlns:p14="http://schemas.microsoft.com/office/powerpoint/2010/main" val="351507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#6</a:t>
            </a:r>
            <a:endParaRPr lang="en-US" dirty="0"/>
          </a:p>
        </p:txBody>
      </p:sp>
      <p:sp>
        <p:nvSpPr>
          <p:cNvPr id="3" name="Content Placeholder 2"/>
          <p:cNvSpPr>
            <a:spLocks noGrp="1"/>
          </p:cNvSpPr>
          <p:nvPr>
            <p:ph idx="1"/>
          </p:nvPr>
        </p:nvSpPr>
        <p:spPr/>
        <p:txBody>
          <a:bodyPr/>
          <a:lstStyle/>
          <a:p>
            <a:pPr marL="0" lvl="0" indent="0">
              <a:buNone/>
            </a:pPr>
            <a:r>
              <a:rPr lang="en-US" i="1" dirty="0"/>
              <a:t>After reading ‘What is Child </a:t>
            </a:r>
            <a:r>
              <a:rPr lang="en-US" i="1" dirty="0" err="1"/>
              <a:t>Labour</a:t>
            </a:r>
            <a:r>
              <a:rPr lang="en-US" i="1" dirty="0"/>
              <a:t>’ and ‘Child Slavery Protester MUDERED’, and watching the documentary, ‘The Dark Side of Chocolate’, answer the following questions:</a:t>
            </a:r>
            <a:endParaRPr lang="en-US" dirty="0"/>
          </a:p>
          <a:p>
            <a:pPr lvl="0"/>
            <a:r>
              <a:rPr lang="en-US" i="1" dirty="0"/>
              <a:t>How is the work you do different from the work that the children in some parts of the world do?</a:t>
            </a:r>
            <a:endParaRPr lang="en-US" dirty="0"/>
          </a:p>
          <a:p>
            <a:pPr lvl="0"/>
            <a:r>
              <a:rPr lang="en-US" i="1" dirty="0"/>
              <a:t>Do you think the information in these texts would inspire people to take action? What kind of action do you think could be taken? What can you do?</a:t>
            </a:r>
            <a:endParaRPr lang="en-US" dirty="0"/>
          </a:p>
          <a:p>
            <a:pPr marL="0" indent="0">
              <a:buNone/>
            </a:pPr>
            <a:endParaRPr lang="en-US" dirty="0"/>
          </a:p>
        </p:txBody>
      </p:sp>
    </p:spTree>
    <p:extLst>
      <p:ext uri="{BB962C8B-B14F-4D97-AF65-F5344CB8AC3E}">
        <p14:creationId xmlns="" xmlns:p14="http://schemas.microsoft.com/office/powerpoint/2010/main" val="100040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#7</a:t>
            </a:r>
            <a:endParaRPr lang="en-US" dirty="0"/>
          </a:p>
        </p:txBody>
      </p:sp>
      <p:sp>
        <p:nvSpPr>
          <p:cNvPr id="4" name="Content Placeholder 2"/>
          <p:cNvSpPr>
            <a:spLocks noGrp="1"/>
          </p:cNvSpPr>
          <p:nvPr/>
        </p:nvSpPr>
        <p:spPr>
          <a:xfrm>
            <a:off x="912631" y="2816839"/>
            <a:ext cx="9601196"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10000"/>
              </a:lnSpc>
            </a:pPr>
            <a:r>
              <a:rPr lang="en-US" dirty="0"/>
              <a:t>You are throwing the best Halloween party in town! </a:t>
            </a:r>
          </a:p>
          <a:p>
            <a:pPr marL="0" indent="0">
              <a:lnSpc>
                <a:spcPct val="110000"/>
              </a:lnSpc>
              <a:buNone/>
            </a:pPr>
            <a:r>
              <a:rPr lang="en-US" dirty="0"/>
              <a:t>Describe your preparation, the shin-dig itself, the aftermath, </a:t>
            </a:r>
          </a:p>
          <a:p>
            <a:pPr marL="0" indent="0">
              <a:lnSpc>
                <a:spcPct val="110000"/>
              </a:lnSpc>
              <a:buNone/>
            </a:pPr>
            <a:r>
              <a:rPr lang="en-US" dirty="0"/>
              <a:t>and the cleanup. Did you enjoy yourself? </a:t>
            </a:r>
          </a:p>
          <a:p>
            <a:pPr marL="0" indent="0">
              <a:lnSpc>
                <a:spcPct val="110000"/>
              </a:lnSpc>
              <a:buNone/>
            </a:pPr>
            <a:r>
              <a:rPr lang="en-US" dirty="0"/>
              <a:t>Did your house almost burn down</a:t>
            </a:r>
            <a:r>
              <a:rPr lang="en-US" dirty="0" smtClean="0"/>
              <a:t>?</a:t>
            </a:r>
          </a:p>
          <a:p>
            <a:pPr marL="0" indent="0">
              <a:buNone/>
            </a:pPr>
            <a:r>
              <a:rPr lang="en-US" dirty="0" smtClean="0"/>
              <a:t>OR</a:t>
            </a:r>
          </a:p>
          <a:p>
            <a:r>
              <a:rPr lang="en-US" i="1" dirty="0" smtClean="0"/>
              <a:t>The </a:t>
            </a:r>
            <a:r>
              <a:rPr lang="en-US" i="1" dirty="0"/>
              <a:t>Scream</a:t>
            </a:r>
            <a:r>
              <a:rPr lang="en-US" dirty="0"/>
              <a:t> is series of </a:t>
            </a:r>
            <a:r>
              <a:rPr lang="en-US" dirty="0" smtClean="0"/>
              <a:t>paintings </a:t>
            </a:r>
            <a:r>
              <a:rPr lang="en-US" dirty="0"/>
              <a:t>by </a:t>
            </a:r>
            <a:r>
              <a:rPr lang="en-US" dirty="0" err="1"/>
              <a:t>Evard</a:t>
            </a:r>
            <a:r>
              <a:rPr lang="en-US" dirty="0"/>
              <a:t> Munch. Write your impressions of </a:t>
            </a:r>
            <a:r>
              <a:rPr lang="en-US" b="1" i="1" dirty="0">
                <a:hlinkClick r:id="rId2"/>
              </a:rPr>
              <a:t>The Scream</a:t>
            </a:r>
            <a:r>
              <a:rPr lang="en-US" i="1" dirty="0"/>
              <a:t>.</a:t>
            </a:r>
            <a:r>
              <a:rPr lang="en-US" dirty="0"/>
              <a:t>  How does it make you feel? What do you think the artist was trying to express</a:t>
            </a:r>
            <a:r>
              <a:rPr lang="en-US" dirty="0" smtClean="0"/>
              <a:t>? </a:t>
            </a:r>
            <a:endParaRPr lang="en-US" dirty="0"/>
          </a:p>
        </p:txBody>
      </p:sp>
      <p:pic>
        <p:nvPicPr>
          <p:cNvPr id="6" name="Picture 5"/>
          <p:cNvPicPr>
            <a:picLocks noChangeAspect="1"/>
          </p:cNvPicPr>
          <p:nvPr/>
        </p:nvPicPr>
        <p:blipFill>
          <a:blip r:embed="rId3"/>
          <a:stretch>
            <a:fillRect/>
          </a:stretch>
        </p:blipFill>
        <p:spPr>
          <a:xfrm>
            <a:off x="8195645" y="962728"/>
            <a:ext cx="2913604" cy="3708222"/>
          </a:xfrm>
          <a:prstGeom prst="rect">
            <a:avLst/>
          </a:prstGeom>
        </p:spPr>
      </p:pic>
    </p:spTree>
    <p:extLst>
      <p:ext uri="{BB962C8B-B14F-4D97-AF65-F5344CB8AC3E}">
        <p14:creationId xmlns="" xmlns:p14="http://schemas.microsoft.com/office/powerpoint/2010/main" val="66812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Journal # 8</a:t>
            </a:r>
            <a:br>
              <a:rPr lang="en-US" dirty="0" smtClean="0"/>
            </a:br>
            <a:r>
              <a:rPr lang="en-US" dirty="0" smtClean="0"/>
              <a:t>The Outsiders edition!</a:t>
            </a:r>
            <a:endParaRPr lang="en-US" dirty="0"/>
          </a:p>
        </p:txBody>
      </p:sp>
      <p:sp>
        <p:nvSpPr>
          <p:cNvPr id="3" name="Content Placeholder 2"/>
          <p:cNvSpPr>
            <a:spLocks noGrp="1"/>
          </p:cNvSpPr>
          <p:nvPr>
            <p:ph idx="1"/>
          </p:nvPr>
        </p:nvSpPr>
        <p:spPr>
          <a:xfrm>
            <a:off x="1295402" y="3128431"/>
            <a:ext cx="9601196" cy="2482659"/>
          </a:xfrm>
        </p:spPr>
        <p:txBody>
          <a:bodyPr>
            <a:normAutofit/>
          </a:bodyPr>
          <a:lstStyle/>
          <a:p>
            <a:pPr marL="0" indent="0">
              <a:buNone/>
            </a:pPr>
            <a:r>
              <a:rPr lang="en-US" dirty="0" smtClean="0"/>
              <a:t>In a WELL-DEVELOPED paragraph, answer the following questions:</a:t>
            </a:r>
          </a:p>
          <a:p>
            <a:pPr marL="0" indent="0">
              <a:buNone/>
            </a:pPr>
            <a:endParaRPr lang="en-US" dirty="0" smtClean="0"/>
          </a:p>
          <a:p>
            <a:r>
              <a:rPr lang="en-US" dirty="0" smtClean="0"/>
              <a:t>What does the term “Outsider” mean to you?</a:t>
            </a:r>
          </a:p>
          <a:p>
            <a:r>
              <a:rPr lang="en-US" dirty="0" smtClean="0"/>
              <a:t>Are </a:t>
            </a:r>
            <a:r>
              <a:rPr lang="en-US" dirty="0"/>
              <a:t>there cliques in your school? What kind of cliques can you identify?</a:t>
            </a:r>
          </a:p>
          <a:p>
            <a:endParaRPr lang="en-US" dirty="0"/>
          </a:p>
        </p:txBody>
      </p:sp>
    </p:spTree>
    <p:extLst>
      <p:ext uri="{BB962C8B-B14F-4D97-AF65-F5344CB8AC3E}">
        <p14:creationId xmlns="" xmlns:p14="http://schemas.microsoft.com/office/powerpoint/2010/main" val="1702928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101</TotalTime>
  <Words>612</Words>
  <Application>Microsoft Office PowerPoint</Application>
  <PresentationFormat>Custom</PresentationFormat>
  <Paragraphs>48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Journal</vt:lpstr>
      <vt:lpstr>Journal #1</vt:lpstr>
      <vt:lpstr>Journal #2</vt:lpstr>
      <vt:lpstr>Journal #3</vt:lpstr>
      <vt:lpstr>Journal #4</vt:lpstr>
      <vt:lpstr>Journal #5</vt:lpstr>
      <vt:lpstr>Journal #6</vt:lpstr>
      <vt:lpstr>Journal #7</vt:lpstr>
      <vt:lpstr>Journal # 8 The Outsiders edition!</vt:lpstr>
      <vt:lpstr>Journal # 9 The Outsiders edition!</vt:lpstr>
      <vt:lpstr>Journal # 10 The Outsiders edition!</vt:lpstr>
      <vt:lpstr>Journal # 11 The Outsiders edition!</vt:lpstr>
    </vt:vector>
  </TitlesOfParts>
  <Company>Newfoundland and Labrador English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dc:title>
  <dc:creator>Brenda Singleton</dc:creator>
  <cp:lastModifiedBy> </cp:lastModifiedBy>
  <cp:revision>10</cp:revision>
  <dcterms:created xsi:type="dcterms:W3CDTF">2015-10-20T17:28:14Z</dcterms:created>
  <dcterms:modified xsi:type="dcterms:W3CDTF">2015-12-16T03:09:25Z</dcterms:modified>
</cp:coreProperties>
</file>